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759"/>
    <a:srgbClr val="4F758B"/>
    <a:srgbClr val="008C95"/>
    <a:srgbClr val="006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:\Design\Powerpoint DO NOT MOVE\New templates 2014\4 3\Graphics\power point_4 3_SLATE_96dpi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733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ersion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:\Design\Powerpoint DO NOT MOVE\New templates 2014\4 3\Graphics\power point_4 3_SLATE_96dpi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998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565102"/>
            <a:ext cx="6408712" cy="1470025"/>
          </a:xfrm>
        </p:spPr>
        <p:txBody>
          <a:bodyPr>
            <a:normAutofit/>
          </a:bodyPr>
          <a:lstStyle>
            <a:lvl1pPr algn="l">
              <a:defRPr sz="420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996952"/>
            <a:ext cx="6400800" cy="994345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05759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Additional text here. Use as a title slide only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2583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d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:\Design\Powerpoint DO NOT MOVE\New templates 2014\4 3\Graphics\power point_4 3_SLAT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678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:\Design\Powerpoint DO NOT MOVE\New templates 2014\4 3\Graphics\power point_4 3_SLATE_96dpi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842963" y="1773238"/>
            <a:ext cx="6969125" cy="3527425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Body text goes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61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H:\Design\Powerpoint DO NOT MOVE\New templates 2014\4 3\Graphics\power point_4 3_SLATE_96dpi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42963" y="1844824"/>
            <a:ext cx="6969397" cy="417512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Insert bullet point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26964" y="729010"/>
            <a:ext cx="6985396" cy="1079500"/>
          </a:xfrm>
        </p:spPr>
        <p:txBody>
          <a:bodyPr/>
          <a:lstStyle>
            <a:lvl1pPr marL="0" indent="0" algn="l">
              <a:buNone/>
              <a:defRPr sz="4200"/>
            </a:lvl1pPr>
          </a:lstStyle>
          <a:p>
            <a:pPr lvl="0"/>
            <a:r>
              <a:rPr lang="en-US" dirty="0" smtClean="0"/>
              <a:t>Heading goes here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8675688" y="6381750"/>
            <a:ext cx="468312" cy="47625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505759"/>
                </a:solidFill>
              </a:defRPr>
            </a:lvl1pPr>
          </a:lstStyle>
          <a:p>
            <a:pPr lvl="0"/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107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85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21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49" r:id="rId3"/>
    <p:sldLayoutId id="2147483664" r:id="rId4"/>
    <p:sldLayoutId id="2147483682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5057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057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057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7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7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25649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+mj-lt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437493" y="5668646"/>
            <a:ext cx="4248472" cy="9786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4F758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4F758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4F758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4F758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4F758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200" b="1" dirty="0">
                <a:solidFill>
                  <a:schemeClr val="tx1"/>
                </a:solidFill>
                <a:latin typeface="+mj-lt"/>
              </a:rPr>
              <a:t>Submit your research today </a:t>
            </a:r>
            <a:r>
              <a:rPr lang="en-GB" sz="2200" b="1" dirty="0" smtClean="0">
                <a:solidFill>
                  <a:schemeClr val="tx1"/>
                </a:solidFill>
                <a:latin typeface="+mj-lt"/>
              </a:rPr>
              <a:t>at </a:t>
            </a:r>
            <a:r>
              <a:rPr lang="en-GB" sz="2200" b="1" u="sng" dirty="0" smtClean="0">
                <a:solidFill>
                  <a:schemeClr val="tx1"/>
                </a:solidFill>
                <a:latin typeface="+mj-lt"/>
              </a:rPr>
              <a:t>www.rsc.org/nanoscale</a:t>
            </a:r>
            <a:endParaRPr lang="en-GB" sz="2200" b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350001"/>
            <a:ext cx="79563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latin typeface="+mj-lt"/>
                <a:cs typeface="Arial" panose="020B0604020202020204" pitchFamily="34" charset="0"/>
              </a:rPr>
              <a:t>A high impact peer reviewed journal publishing experimental and theoretical work across the breadth of nanoscience and nanotechnology</a:t>
            </a:r>
            <a:endParaRPr lang="en-US" sz="21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255" y="1702875"/>
            <a:ext cx="42844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High impact factor </a:t>
            </a:r>
            <a:r>
              <a:rPr lang="en-US" sz="1600" b="1" dirty="0">
                <a:latin typeface="+mj-lt"/>
              </a:rPr>
              <a:t>7.367</a:t>
            </a:r>
            <a:r>
              <a:rPr lang="en-US" sz="1600" dirty="0" smtClean="0">
                <a:latin typeface="+mj-lt"/>
              </a:rPr>
              <a:t>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Publishing </a:t>
            </a:r>
            <a:r>
              <a:rPr lang="en-US" sz="1600" b="1" dirty="0">
                <a:latin typeface="+mj-lt"/>
              </a:rPr>
              <a:t>high quality</a:t>
            </a:r>
            <a:r>
              <a:rPr lang="en-US" sz="1600" dirty="0">
                <a:latin typeface="+mj-lt"/>
              </a:rPr>
              <a:t>, </a:t>
            </a:r>
            <a:r>
              <a:rPr lang="en-US" sz="1600" b="1" dirty="0">
                <a:latin typeface="+mj-lt"/>
              </a:rPr>
              <a:t>community-spanning</a:t>
            </a:r>
            <a:r>
              <a:rPr lang="en-US" sz="1600" dirty="0">
                <a:latin typeface="+mj-lt"/>
              </a:rPr>
              <a:t> research by leading international </a:t>
            </a:r>
            <a:r>
              <a:rPr lang="en-US" sz="1600" dirty="0" smtClean="0">
                <a:latin typeface="+mj-lt"/>
              </a:rPr>
              <a:t>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Indexed </a:t>
            </a:r>
            <a:r>
              <a:rPr lang="en-US" sz="1600" b="1" dirty="0">
                <a:latin typeface="+mj-lt"/>
              </a:rPr>
              <a:t>in MEDLINE </a:t>
            </a:r>
            <a:r>
              <a:rPr lang="en-US" sz="1600" dirty="0">
                <a:latin typeface="+mj-lt"/>
              </a:rPr>
              <a:t>and </a:t>
            </a:r>
            <a:r>
              <a:rPr lang="en-US" sz="1600" b="1" dirty="0" smtClean="0">
                <a:latin typeface="+mj-lt"/>
              </a:rPr>
              <a:t>ISI.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All submissions handled by our high-profile Editors, all researchers within the </a:t>
            </a:r>
            <a:r>
              <a:rPr lang="en-US" sz="1600" dirty="0" smtClean="0">
                <a:latin typeface="+mj-lt"/>
              </a:rPr>
              <a:t>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Collaborative venture between the Royal Society of Chemistry and National Center for Nanoscience and Technology (NCNST</a:t>
            </a:r>
            <a:r>
              <a:rPr lang="en-US" sz="1600" dirty="0" smtClean="0">
                <a:latin typeface="+mj-lt"/>
              </a:rPr>
              <a:t>).</a:t>
            </a:r>
            <a:endParaRPr lang="en-US" sz="1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1830"/>
            <a:ext cx="2868842" cy="3754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8692" y="6604084"/>
            <a:ext cx="651735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*2016 Journal Citation Reports ® (</a:t>
            </a:r>
            <a:r>
              <a:rPr lang="en-GB" sz="1050" dirty="0" err="1"/>
              <a:t>Clarivate</a:t>
            </a:r>
            <a:r>
              <a:rPr lang="en-GB" sz="1050" dirty="0"/>
              <a:t> Analytics, June 2017)</a:t>
            </a:r>
            <a:endParaRPr lang="en-GB" sz="105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1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5"/>
          <a:stretch/>
        </p:blipFill>
        <p:spPr>
          <a:xfrm>
            <a:off x="5940152" y="34923"/>
            <a:ext cx="3096344" cy="121873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9" t="4220" r="28382" b="17822"/>
          <a:stretch/>
        </p:blipFill>
        <p:spPr bwMode="auto">
          <a:xfrm>
            <a:off x="1259515" y="273938"/>
            <a:ext cx="576181" cy="77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72136" y="188640"/>
            <a:ext cx="219580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+mj-lt"/>
              </a:rPr>
              <a:t>Chunli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smtClean="0">
                <a:latin typeface="+mj-lt"/>
              </a:rPr>
              <a:t>Bai</a:t>
            </a:r>
            <a:br>
              <a:rPr lang="en-GB" sz="2000" dirty="0" smtClean="0">
                <a:latin typeface="+mj-lt"/>
              </a:rPr>
            </a:br>
            <a:r>
              <a:rPr lang="en-GB" u="sng" dirty="0" smtClean="0">
                <a:latin typeface="+mj-lt"/>
              </a:rPr>
              <a:t>Editor-in-Chief</a:t>
            </a:r>
            <a:br>
              <a:rPr lang="en-GB" u="sng" dirty="0" smtClean="0">
                <a:latin typeface="+mj-lt"/>
              </a:rPr>
            </a:br>
            <a:r>
              <a:rPr lang="en-GB" sz="1050" dirty="0">
                <a:latin typeface="+mj-lt"/>
              </a:rPr>
              <a:t>Chinese Academy of Science, </a:t>
            </a:r>
            <a:r>
              <a:rPr lang="en-GB" sz="1050" dirty="0" smtClean="0">
                <a:latin typeface="+mj-lt"/>
              </a:rPr>
              <a:t>China</a:t>
            </a:r>
            <a:endParaRPr lang="en-GB" u="sng" dirty="0">
              <a:latin typeface="+mj-lt"/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3157672" y="1089575"/>
            <a:ext cx="3090428" cy="5040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 smtClean="0">
                <a:latin typeface="+mj-lt"/>
              </a:rPr>
              <a:t>Associate Editors</a:t>
            </a:r>
            <a:endParaRPr lang="en-GB" sz="2800" dirty="0">
              <a:latin typeface="+mj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2847"/>
              </p:ext>
            </p:extLst>
          </p:nvPr>
        </p:nvGraphicFramePr>
        <p:xfrm>
          <a:off x="179512" y="1052736"/>
          <a:ext cx="8856984" cy="5781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0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2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u="sng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Xiaodong Chen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RongChao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Jin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  <a:latin typeface="+mj-lt"/>
                        </a:rPr>
                        <a:t>Elena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Shevchenko</a:t>
                      </a:r>
                      <a:endParaRPr lang="en-GB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Nanyang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Technological University,  Singapore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Carnegie Mellon University, USA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en-GB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Argonne National Laboratory, USA</a:t>
                      </a:r>
                      <a:endParaRPr lang="en-GB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Serena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Corr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Yamuna Krishnan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Lingdong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Sun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University of Glasgow, UK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University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of Chicago, USA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Peking University, China</a:t>
                      </a:r>
                      <a:endParaRPr lang="en-GB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Yves </a:t>
                      </a: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Dufrêne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Quan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Li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Shouheng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Sun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Université Catholique de Louvain, </a:t>
                      </a:r>
                      <a:r>
                        <a:rPr lang="fr-FR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Belgium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The Chinese University of Hong Kong, Hong Kong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Brown University, USA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Andrea Ferrari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Xiaogang</a:t>
                      </a: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Liu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Benjamin Wiley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University of Cambridge, UK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National University of Singapore, Singapore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Duke University, USA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Dirk Guldi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Paolo Samori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Xiao Cheng Zeng 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Friedrich-Alexander University Erlangen-</a:t>
                      </a:r>
                      <a:r>
                        <a:rPr lang="en-GB" sz="120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Nürnberg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, Germany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University of Strasbourg, France</a:t>
                      </a:r>
                      <a:endParaRPr lang="en-GB" sz="12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University of Nebraska–Lincoln, USA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23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Xingyu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 Jiang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Sara Skrabalak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6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National Centre for Nanoscience and Technology, China</a:t>
                      </a:r>
                      <a:endParaRPr lang="en-GB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Indiana University, USA</a:t>
                      </a: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</a:pPr>
                      <a:endParaRPr lang="en-GB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" t="4831" r="8154" b="12136"/>
          <a:stretch/>
        </p:blipFill>
        <p:spPr bwMode="auto">
          <a:xfrm>
            <a:off x="280366" y="1922096"/>
            <a:ext cx="432000" cy="5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 descr="https://asktheacademics.files.wordpress.com/2013/09/serena_webpag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8" t="6764" r="34362" b="24313"/>
          <a:stretch/>
        </p:blipFill>
        <p:spPr bwMode="auto">
          <a:xfrm>
            <a:off x="282764" y="2794319"/>
            <a:ext cx="432000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y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t="7300" r="11335" b="15246"/>
          <a:stretch/>
        </p:blipFill>
        <p:spPr bwMode="auto">
          <a:xfrm>
            <a:off x="282764" y="3572981"/>
            <a:ext cx="432000" cy="55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-g.eng.cam.ac.uk/nms/images/people/acf2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7" t="5112" r="28833" b="33219"/>
          <a:stretch/>
        </p:blipFill>
        <p:spPr bwMode="auto">
          <a:xfrm>
            <a:off x="280366" y="4428620"/>
            <a:ext cx="432000" cy="6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blogs.rsc.org/cs/files/2011/11/Dirk-Guldi2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1" t="3252" r="8235" b="31688"/>
          <a:stretch/>
        </p:blipFill>
        <p:spPr bwMode="auto">
          <a:xfrm>
            <a:off x="280366" y="5297205"/>
            <a:ext cx="432000" cy="5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://www.nanoctr.cn/xingyujiang/zuneichengyuan/201103/W02012071851801447174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10" y="6104986"/>
            <a:ext cx="474511" cy="49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4" r="20140" b="9941"/>
          <a:stretch/>
        </p:blipFill>
        <p:spPr bwMode="auto">
          <a:xfrm>
            <a:off x="3347864" y="1920470"/>
            <a:ext cx="432000" cy="51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r="11165" b="853"/>
          <a:stretch/>
        </p:blipFill>
        <p:spPr bwMode="auto">
          <a:xfrm>
            <a:off x="3347864" y="2793613"/>
            <a:ext cx="432000" cy="51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7236" y="3549908"/>
            <a:ext cx="442628" cy="590631"/>
          </a:xfrm>
          <a:prstGeom prst="rect">
            <a:avLst/>
          </a:prstGeom>
        </p:spPr>
      </p:pic>
      <p:pic>
        <p:nvPicPr>
          <p:cNvPr id="23" name="Picture 14" descr="http://blogs.rsc.org/cs/files/2014/11/Xiaogang-Liu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8" t="2578" r="19760" b="24928"/>
          <a:stretch/>
        </p:blipFill>
        <p:spPr bwMode="auto">
          <a:xfrm>
            <a:off x="3342550" y="4425927"/>
            <a:ext cx="432000" cy="53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49198" y="5274955"/>
            <a:ext cx="426686" cy="5693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37236" y="6099046"/>
            <a:ext cx="420660" cy="5669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65024" y="1909985"/>
            <a:ext cx="410032" cy="5471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48100" y="2780928"/>
            <a:ext cx="443880" cy="592302"/>
          </a:xfrm>
          <a:prstGeom prst="rect">
            <a:avLst/>
          </a:prstGeom>
        </p:spPr>
      </p:pic>
      <p:pic>
        <p:nvPicPr>
          <p:cNvPr id="27" name="Picture 10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32" y="3593223"/>
            <a:ext cx="432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78200" y="4428620"/>
            <a:ext cx="410032" cy="5471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48100" y="5297205"/>
            <a:ext cx="443880" cy="592302"/>
          </a:xfrm>
          <a:prstGeom prst="rect">
            <a:avLst/>
          </a:prstGeom>
        </p:spPr>
      </p:pic>
      <p:sp>
        <p:nvSpPr>
          <p:cNvPr id="33" name="Text Placeholder 3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98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88752EB44974D994EBA0BE182464D" ma:contentTypeVersion="1" ma:contentTypeDescription="Create a new document." ma:contentTypeScope="" ma:versionID="99bbc2474cb3204ca9fbdd512615df56">
  <xsd:schema xmlns:xsd="http://www.w3.org/2001/XMLSchema" xmlns:p="http://schemas.microsoft.com/office/2006/metadata/properties" xmlns:ns2="27d643f5-4560-4eff-9f48-d0fe6b2bec2d" targetNamespace="http://schemas.microsoft.com/office/2006/metadata/properties" ma:root="true" ma:fieldsID="3e4c637131ef89c7ae71a83de9afa52f" ns2:_="">
    <xsd:import namespace="27d643f5-4560-4eff-9f48-d0fe6b2bec2d"/>
    <xsd:element name="properties">
      <xsd:complexType>
        <xsd:sequence>
          <xsd:element name="documentManagement">
            <xsd:complexType>
              <xsd:all>
                <xsd:element ref="ns2:Templ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7d643f5-4560-4eff-9f48-d0fe6b2bec2d" elementFormDefault="qualified">
    <xsd:import namespace="http://schemas.microsoft.com/office/2006/documentManagement/types"/>
    <xsd:element name="Template" ma:index="8" nillable="true" ma:displayName="Template" ma:format="Dropdown" ma:internalName="Template">
      <xsd:simpleType>
        <xsd:restriction base="dms:Choice">
          <xsd:enumeration value="Stationery"/>
          <xsd:enumeration value="Purchase order forms"/>
          <xsd:enumeration value="Powerpoint presentations"/>
          <xsd:enumeration value="Meetings"/>
          <xsd:enumeration value="Lega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Template xmlns="27d643f5-4560-4eff-9f48-d0fe6b2bec2d">Powerpoint presentations</Template>
  </documentManagement>
</p:properties>
</file>

<file path=customXml/itemProps1.xml><?xml version="1.0" encoding="utf-8"?>
<ds:datastoreItem xmlns:ds="http://schemas.openxmlformats.org/officeDocument/2006/customXml" ds:itemID="{3C7694F2-FF23-435B-8625-E3AA1329EF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A8A519-4312-46C5-A1F5-26E6CA4B2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d643f5-4560-4eff-9f48-d0fe6b2bec2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8765011-A555-4DFA-AE85-6BF42B9B2042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27d643f5-4560-4eff-9f48-d0fe6b2bec2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</TotalTime>
  <Words>220</Words>
  <Application>Microsoft Office PowerPoint</Application>
  <PresentationFormat>On-screen Show (4:3)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Myriad Pro</vt:lpstr>
      <vt:lpstr>Times New Roman</vt:lpstr>
      <vt:lpstr>Office Theme</vt:lpstr>
      <vt:lpstr>PowerPoint Presentation</vt:lpstr>
      <vt:lpstr>PowerPoint Presentation</vt:lpstr>
    </vt:vector>
  </TitlesOfParts>
  <Company>Royal Society of Chemistry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 4 3_slate</dc:title>
  <dc:creator>Matt Baldwin</dc:creator>
  <cp:lastModifiedBy>Hannah Kerr</cp:lastModifiedBy>
  <cp:revision>67</cp:revision>
  <dcterms:created xsi:type="dcterms:W3CDTF">2013-06-04T12:27:23Z</dcterms:created>
  <dcterms:modified xsi:type="dcterms:W3CDTF">2018-02-05T11:26:22Z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0x010100C1788752EB44974D994EBA0BE182464D</vt:lpwstr>
  </property>
</Properties>
</file>