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6"/>
  </p:notesMasterIdLst>
  <p:sldIdLst>
    <p:sldId id="27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230"/>
    <a:srgbClr val="5CA142"/>
    <a:srgbClr val="DDE9C1"/>
    <a:srgbClr val="90B43E"/>
    <a:srgbClr val="DDE789"/>
    <a:srgbClr val="FFFFFF"/>
    <a:srgbClr val="DCEDD4"/>
    <a:srgbClr val="5BA241"/>
    <a:srgbClr val="F8F7F2"/>
    <a:srgbClr val="008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2" autoAdjust="0"/>
    <p:restoredTop sz="94660"/>
  </p:normalViewPr>
  <p:slideViewPr>
    <p:cSldViewPr>
      <p:cViewPr varScale="1">
        <p:scale>
          <a:sx n="95" d="100"/>
          <a:sy n="95" d="100"/>
        </p:scale>
        <p:origin x="1038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60815-688D-49DD-A9BA-C6527257AF5E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24368-960B-4F0C-82A9-2691C6D64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7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4368-960B-4F0C-82A9-2691C6D642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9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2651238"/>
            <a:ext cx="5440474" cy="76934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191295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63691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Main body copy goes here</a:t>
            </a:r>
            <a:endParaRPr lang="en-GB" dirty="0"/>
          </a:p>
        </p:txBody>
      </p:sp>
      <p:pic>
        <p:nvPicPr>
          <p:cNvPr id="12" name="Picture 2" descr="C:\Users\baldwinm\Desktop\shape 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7" b="39482"/>
          <a:stretch/>
        </p:blipFill>
        <p:spPr bwMode="auto">
          <a:xfrm flipH="1">
            <a:off x="179512" y="-54918"/>
            <a:ext cx="11161240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0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2651238"/>
            <a:ext cx="5440474" cy="76934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191295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63691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Main body copy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95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006" y="332656"/>
            <a:ext cx="7772400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006" y="218143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Main body copy goes here</a:t>
            </a:r>
            <a:endParaRPr lang="en-GB" dirty="0"/>
          </a:p>
        </p:txBody>
      </p:sp>
      <p:pic>
        <p:nvPicPr>
          <p:cNvPr id="2050" name="Picture 2" descr="C:\Users\baldwinm\Desktop\power point 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6048672" cy="8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aldwinm\Desktop\power point 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761758" y="-1739458"/>
            <a:ext cx="32085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8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006" y="332656"/>
            <a:ext cx="7772400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006" y="2181438"/>
            <a:ext cx="6400800" cy="1752600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Bullet points go here</a:t>
            </a:r>
          </a:p>
          <a:p>
            <a:r>
              <a:rPr lang="en-US" dirty="0" smtClean="0"/>
              <a:t>Bullet points go here</a:t>
            </a:r>
          </a:p>
          <a:p>
            <a:r>
              <a:rPr lang="en-US" dirty="0" smtClean="0"/>
              <a:t>Bullet points go here</a:t>
            </a:r>
          </a:p>
          <a:p>
            <a:r>
              <a:rPr lang="en-US" dirty="0" smtClean="0"/>
              <a:t>Bullet points go here</a:t>
            </a:r>
          </a:p>
          <a:p>
            <a:endParaRPr lang="en-GB" dirty="0"/>
          </a:p>
        </p:txBody>
      </p:sp>
      <p:pic>
        <p:nvPicPr>
          <p:cNvPr id="2050" name="Picture 2" descr="C:\Users\baldwinm\Desktop\power point 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6048672" cy="8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aldwinm\Desktop\power point 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761758" y="-1739458"/>
            <a:ext cx="32085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8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8259-DB05-4575-9BE1-316A32759FDA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16/08/2017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0DF0-E445-4A64-B1A9-167453EAF894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2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tif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72307" y="6053807"/>
            <a:ext cx="3664189" cy="615553"/>
          </a:xfrm>
          <a:prstGeom prst="rect">
            <a:avLst/>
          </a:prstGeom>
          <a:solidFill>
            <a:srgbClr val="DDE9C1"/>
          </a:solidFill>
          <a:ln w="28575">
            <a:solidFill>
              <a:srgbClr val="5BA24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Submit now:</a:t>
            </a:r>
          </a:p>
          <a:p>
            <a:pPr algn="ctr"/>
            <a:r>
              <a:rPr lang="en-GB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rsc.li/sustainable-energy-fuels</a:t>
            </a:r>
            <a:endParaRPr lang="en-GB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5" r="44340" b="14017"/>
          <a:stretch/>
        </p:blipFill>
        <p:spPr bwMode="auto">
          <a:xfrm>
            <a:off x="323529" y="260648"/>
            <a:ext cx="4248471" cy="13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99792" y="1671267"/>
            <a:ext cx="2501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Publishing 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high quality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scientific research that will 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drive development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of sustainable energy technologies, with a particular emphasis on </a:t>
            </a: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innovative concepts and approaches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 </a:t>
            </a:r>
            <a:endParaRPr lang="en-GB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55" y="391137"/>
            <a:ext cx="590322" cy="7870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9119" y="224636"/>
            <a:ext cx="408119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          Editor-in-Chief</a:t>
            </a:r>
          </a:p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James </a:t>
            </a:r>
            <a:r>
              <a:rPr lang="en-GB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Durrant, </a:t>
            </a:r>
            <a:endParaRPr lang="en-GB" sz="16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Imperial 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College London </a:t>
            </a:r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Swansea </a:t>
            </a:r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University</a:t>
            </a:r>
          </a:p>
          <a:p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          Associate Editors 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6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Ryu</a:t>
            </a:r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Abe</a:t>
            </a:r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Kyoto University</a:t>
            </a:r>
          </a:p>
          <a:p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Vincent </a:t>
            </a:r>
            <a:r>
              <a:rPr lang="en-GB" sz="16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Artero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Université</a:t>
            </a:r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Grenoble </a:t>
            </a:r>
            <a:r>
              <a:rPr lang="en-GB" sz="14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Alpes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CEA</a:t>
            </a:r>
          </a:p>
          <a:p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David </a:t>
            </a:r>
            <a:r>
              <a:rPr lang="en-GB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Mitlin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Clarkson University</a:t>
            </a:r>
          </a:p>
          <a:p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Nam-Gyu </a:t>
            </a:r>
            <a:r>
              <a:rPr lang="en-GB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Park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Sungkyunkwan University</a:t>
            </a:r>
          </a:p>
          <a:p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Garry </a:t>
            </a:r>
            <a:r>
              <a:rPr lang="en-GB" sz="1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Rumbles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NREL 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and </a:t>
            </a:r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University of Colorado Boulder</a:t>
            </a:r>
          </a:p>
          <a:p>
            <a:endParaRPr lang="en-GB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6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Marta </a:t>
            </a:r>
            <a:r>
              <a:rPr lang="en-GB" sz="16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Sevilla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endParaRPr lang="en-GB" sz="1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GB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Instituto</a:t>
            </a:r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Nacional del </a:t>
            </a:r>
            <a:r>
              <a:rPr lang="en-GB" sz="1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Carbón</a:t>
            </a:r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- CSIC</a:t>
            </a:r>
            <a:endParaRPr lang="en-GB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07904" y="4919141"/>
            <a:ext cx="1512168" cy="497261"/>
            <a:chOff x="3707905" y="4936001"/>
            <a:chExt cx="1512168" cy="497261"/>
          </a:xfrm>
        </p:grpSpPr>
        <p:sp>
          <p:nvSpPr>
            <p:cNvPr id="15" name="TextBox 14"/>
            <p:cNvSpPr txBox="1"/>
            <p:nvPr/>
          </p:nvSpPr>
          <p:spPr>
            <a:xfrm>
              <a:off x="3707905" y="5156263"/>
              <a:ext cx="1512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@</a:t>
              </a:r>
              <a:r>
                <a:rPr lang="en-GB" sz="12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SusEnergyRSC</a:t>
              </a: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612" y="4936001"/>
              <a:ext cx="1317114" cy="240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8"/>
          <a:stretch/>
        </p:blipFill>
        <p:spPr>
          <a:xfrm>
            <a:off x="5502062" y="5229200"/>
            <a:ext cx="510098" cy="6081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5"/>
          <a:stretch/>
        </p:blipFill>
        <p:spPr>
          <a:xfrm>
            <a:off x="5496418" y="3165857"/>
            <a:ext cx="510098" cy="572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34" y="4509120"/>
            <a:ext cx="510098" cy="6801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619"/>
          <a:stretch/>
        </p:blipFill>
        <p:spPr>
          <a:xfrm>
            <a:off x="5501034" y="2515466"/>
            <a:ext cx="510098" cy="553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b="15301"/>
          <a:stretch/>
        </p:blipFill>
        <p:spPr>
          <a:xfrm>
            <a:off x="5496872" y="3832107"/>
            <a:ext cx="510755" cy="5760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r="7374"/>
          <a:stretch/>
        </p:blipFill>
        <p:spPr>
          <a:xfrm>
            <a:off x="5496418" y="1824094"/>
            <a:ext cx="510098" cy="5967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99819" y="436510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5A7230"/>
                </a:solidFill>
              </a:rPr>
              <a:t>Free </a:t>
            </a:r>
            <a:r>
              <a:rPr lang="en-GB" b="1" dirty="0" smtClean="0">
                <a:solidFill>
                  <a:srgbClr val="5A7230"/>
                </a:solidFill>
              </a:rPr>
              <a:t>for</a:t>
            </a:r>
            <a:r>
              <a:rPr lang="en-GB" b="1" dirty="0" smtClean="0">
                <a:solidFill>
                  <a:srgbClr val="5A7230"/>
                </a:solidFill>
              </a:rPr>
              <a:t> 2017</a:t>
            </a:r>
            <a:r>
              <a:rPr lang="en-GB" b="1" dirty="0">
                <a:solidFill>
                  <a:srgbClr val="5A7230"/>
                </a:solidFill>
              </a:rPr>
              <a:t> </a:t>
            </a:r>
            <a:r>
              <a:rPr lang="en-GB" b="1" dirty="0" smtClean="0">
                <a:solidFill>
                  <a:srgbClr val="5A7230"/>
                </a:solidFill>
              </a:rPr>
              <a:t>&amp; 2018  </a:t>
            </a:r>
            <a:endParaRPr lang="en-GB" b="1" dirty="0">
              <a:solidFill>
                <a:srgbClr val="5A723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7824" y="5715253"/>
            <a:ext cx="14782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Sister journal of </a:t>
            </a:r>
          </a:p>
          <a:p>
            <a:r>
              <a:rPr lang="en-GB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Energy &amp;</a:t>
            </a:r>
          </a:p>
          <a:p>
            <a:r>
              <a:rPr lang="en-GB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Environmental </a:t>
            </a:r>
          </a:p>
          <a:p>
            <a:r>
              <a:rPr lang="en-GB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Science</a:t>
            </a:r>
            <a:endParaRPr lang="en-GB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52835"/>
            <a:ext cx="2162554" cy="2832249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82" y="5718756"/>
            <a:ext cx="723155" cy="947099"/>
          </a:xfrm>
          <a:prstGeom prst="rect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83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c1d8f818820c7cc194bd273893d7c9e1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e52bb98c2d6ca2adc575429a04e1c4bd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Props1.xml><?xml version="1.0" encoding="utf-8"?>
<ds:datastoreItem xmlns:ds="http://schemas.openxmlformats.org/officeDocument/2006/customXml" ds:itemID="{A1BA4750-3688-407D-A5A2-4A737027A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0385FB7-8AAF-4A71-886C-8649E5E1C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C54335-7898-4D95-9B93-5E357915666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d643f5-4560-4eff-9f48-d0fe6b2bec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98</Words>
  <Application>Microsoft Office PowerPoint</Application>
  <PresentationFormat>On-screen Show (4:3)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3_black</dc:title>
  <dc:creator>Matt Baldwin</dc:creator>
  <cp:lastModifiedBy>Kathryn Gempf</cp:lastModifiedBy>
  <cp:revision>78</cp:revision>
  <dcterms:created xsi:type="dcterms:W3CDTF">2013-06-04T12:27:23Z</dcterms:created>
  <dcterms:modified xsi:type="dcterms:W3CDTF">2017-08-16T13:49:27Z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